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4" r:id="rId6"/>
    <p:sldId id="263" r:id="rId7"/>
    <p:sldId id="260" r:id="rId8"/>
    <p:sldId id="261" r:id="rId9"/>
    <p:sldId id="262"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21BB3A-8AD0-4684-9F42-348397D4DD1C}" type="datetimeFigureOut">
              <a:rPr lang="es-ES" smtClean="0"/>
              <a:pPr/>
              <a:t>24/03/2014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D756CD-4E6F-4DC4-BE8A-59FC780513A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4000" b="-44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1BB3A-8AD0-4684-9F42-348397D4DD1C}" type="datetimeFigureOut">
              <a:rPr lang="es-ES" smtClean="0"/>
              <a:pPr/>
              <a:t>24/03/2014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756CD-4E6F-4DC4-BE8A-59FC780513A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071678"/>
            <a:ext cx="7772400" cy="1470025"/>
          </a:xfrm>
        </p:spPr>
        <p:txBody>
          <a:bodyPr/>
          <a:lstStyle/>
          <a:p>
            <a:r>
              <a:rPr lang="es-ES" b="1" dirty="0" smtClean="0">
                <a:solidFill>
                  <a:srgbClr val="002060"/>
                </a:solidFill>
                <a:latin typeface="Century Gothic" pitchFamily="34" charset="0"/>
                <a:cs typeface="Arial" pitchFamily="34" charset="0"/>
              </a:rPr>
              <a:t>GESTIÓN TERRITORIAL</a:t>
            </a:r>
            <a:endParaRPr lang="es-ES" b="1" dirty="0">
              <a:solidFill>
                <a:srgbClr val="002060"/>
              </a:solidFill>
              <a:latin typeface="Century Gothic" pitchFamily="34" charset="0"/>
              <a:cs typeface="Arial" pitchFamily="34" charset="0"/>
            </a:endParaRPr>
          </a:p>
        </p:txBody>
      </p:sp>
      <p:sp>
        <p:nvSpPr>
          <p:cNvPr id="3" name="2 Subtítulo"/>
          <p:cNvSpPr>
            <a:spLocks noGrp="1"/>
          </p:cNvSpPr>
          <p:nvPr>
            <p:ph type="subTitle" idx="1"/>
          </p:nvPr>
        </p:nvSpPr>
        <p:spPr>
          <a:xfrm>
            <a:off x="1714480" y="3071809"/>
            <a:ext cx="5572164" cy="1114433"/>
          </a:xfrm>
        </p:spPr>
        <p:txBody>
          <a:bodyPr/>
          <a:lstStyle/>
          <a:p>
            <a:r>
              <a:rPr lang="es-ES" b="1" dirty="0" smtClean="0">
                <a:solidFill>
                  <a:srgbClr val="002060"/>
                </a:solidFill>
                <a:latin typeface="Arial" pitchFamily="34" charset="0"/>
                <a:cs typeface="Arial" pitchFamily="34" charset="0"/>
              </a:rPr>
              <a:t>Roles y funciones</a:t>
            </a:r>
            <a:endParaRPr lang="es-ES" b="1" dirty="0">
              <a:solidFill>
                <a:srgbClr val="002060"/>
              </a:solidFill>
              <a:latin typeface="Arial" pitchFamily="34" charset="0"/>
              <a:cs typeface="Arial" pitchFamily="34" charset="0"/>
            </a:endParaRPr>
          </a:p>
        </p:txBody>
      </p:sp>
      <p:pic>
        <p:nvPicPr>
          <p:cNvPr id="1026" name="Picture 2" descr="C:\Documents and Settings\mmurga\Mis documentos\Fondos Power Point\caras usuarios.png"/>
          <p:cNvPicPr>
            <a:picLocks noChangeAspect="1" noChangeArrowheads="1"/>
          </p:cNvPicPr>
          <p:nvPr/>
        </p:nvPicPr>
        <p:blipFill>
          <a:blip r:embed="rId2"/>
          <a:srcRect/>
          <a:stretch>
            <a:fillRect/>
          </a:stretch>
        </p:blipFill>
        <p:spPr bwMode="auto">
          <a:xfrm>
            <a:off x="0" y="5357826"/>
            <a:ext cx="9144000" cy="1262750"/>
          </a:xfrm>
          <a:prstGeom prst="rect">
            <a:avLst/>
          </a:prstGeom>
          <a:noFill/>
        </p:spPr>
      </p:pic>
      <p:pic>
        <p:nvPicPr>
          <p:cNvPr id="1027" name="Picture 3" descr="C:\Documents and Settings\mmurga\Mis documentos\Fondos Power Point\logomides.jpg"/>
          <p:cNvPicPr>
            <a:picLocks noChangeAspect="1" noChangeArrowheads="1"/>
          </p:cNvPicPr>
          <p:nvPr/>
        </p:nvPicPr>
        <p:blipFill>
          <a:blip r:embed="rId3"/>
          <a:srcRect/>
          <a:stretch>
            <a:fillRect/>
          </a:stretch>
        </p:blipFill>
        <p:spPr bwMode="auto">
          <a:xfrm>
            <a:off x="2714612" y="428604"/>
            <a:ext cx="3458536" cy="11430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latin typeface="Century Gothic" pitchFamily="34" charset="0"/>
              </a:rPr>
              <a:t>Introducción</a:t>
            </a:r>
            <a:endParaRPr lang="es-ES" dirty="0">
              <a:solidFill>
                <a:srgbClr val="002060"/>
              </a:solidFill>
              <a:latin typeface="Century Gothic" pitchFamily="34" charset="0"/>
            </a:endParaRPr>
          </a:p>
        </p:txBody>
      </p:sp>
      <p:sp>
        <p:nvSpPr>
          <p:cNvPr id="3" name="2 Marcador de contenido"/>
          <p:cNvSpPr>
            <a:spLocks noGrp="1"/>
          </p:cNvSpPr>
          <p:nvPr>
            <p:ph idx="1"/>
          </p:nvPr>
        </p:nvSpPr>
        <p:spPr>
          <a:xfrm>
            <a:off x="457200" y="1600201"/>
            <a:ext cx="8229600" cy="1185858"/>
          </a:xfrm>
        </p:spPr>
        <p:txBody>
          <a:bodyPr>
            <a:normAutofit/>
          </a:bodyPr>
          <a:lstStyle/>
          <a:p>
            <a:pPr algn="ctr">
              <a:buNone/>
            </a:pPr>
            <a:r>
              <a:rPr lang="es-ES" sz="2000" dirty="0" smtClean="0">
                <a:latin typeface="Arial" pitchFamily="34" charset="0"/>
                <a:cs typeface="Arial" pitchFamily="34" charset="0"/>
              </a:rPr>
              <a:t>La estructura organizacional de la Dirección de Coordinación y Organización del Ministerio de Desarrollo Social está conformada únicamente por la Subdirección Departamental (22)</a:t>
            </a:r>
            <a:endParaRPr lang="es-ES" sz="2000" dirty="0">
              <a:latin typeface="Arial" pitchFamily="34" charset="0"/>
              <a:cs typeface="Arial" pitchFamily="34" charset="0"/>
            </a:endParaRPr>
          </a:p>
        </p:txBody>
      </p:sp>
      <p:sp>
        <p:nvSpPr>
          <p:cNvPr id="4" name="1 Título"/>
          <p:cNvSpPr txBox="1">
            <a:spLocks/>
          </p:cNvSpPr>
          <p:nvPr/>
        </p:nvSpPr>
        <p:spPr>
          <a:xfrm>
            <a:off x="500034" y="264318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rgbClr val="002060"/>
                </a:solidFill>
                <a:latin typeface="Century Gothic" pitchFamily="34" charset="0"/>
                <a:ea typeface="+mj-ea"/>
                <a:cs typeface="+mj-cs"/>
              </a:rPr>
              <a:t>Antecedentes</a:t>
            </a:r>
            <a:endParaRPr kumimoji="0" lang="es-ES" sz="4400" b="0" i="0" u="none" strike="noStrike" kern="1200" cap="none" spc="0" normalizeH="0" baseline="0" noProof="0" dirty="0">
              <a:ln>
                <a:noFill/>
              </a:ln>
              <a:solidFill>
                <a:srgbClr val="002060"/>
              </a:solidFill>
              <a:effectLst/>
              <a:uLnTx/>
              <a:uFillTx/>
              <a:latin typeface="Century Gothic" pitchFamily="34" charset="0"/>
              <a:ea typeface="+mj-ea"/>
              <a:cs typeface="+mj-cs"/>
            </a:endParaRPr>
          </a:p>
        </p:txBody>
      </p:sp>
      <p:sp>
        <p:nvSpPr>
          <p:cNvPr id="5" name="2 Marcador de contenido"/>
          <p:cNvSpPr txBox="1">
            <a:spLocks/>
          </p:cNvSpPr>
          <p:nvPr/>
        </p:nvSpPr>
        <p:spPr>
          <a:xfrm>
            <a:off x="571472" y="3857628"/>
            <a:ext cx="8229600" cy="250033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i="0" u="none" strike="noStrike" kern="1200" cap="none" spc="0" normalizeH="0" baseline="0" noProof="0" dirty="0" smtClean="0">
                <a:ln>
                  <a:noFill/>
                </a:ln>
                <a:solidFill>
                  <a:schemeClr val="tx1"/>
                </a:solidFill>
                <a:effectLst/>
                <a:uLnTx/>
                <a:uFillTx/>
                <a:latin typeface="Arial" pitchFamily="34" charset="0"/>
                <a:cs typeface="Arial" pitchFamily="34" charset="0"/>
              </a:rPr>
              <a:t>La</a:t>
            </a:r>
            <a:r>
              <a:rPr kumimoji="0" lang="es-ES" sz="2000" i="0" u="none" strike="noStrike" kern="1200" cap="none" spc="0" normalizeH="0" noProof="0" dirty="0" smtClean="0">
                <a:ln>
                  <a:noFill/>
                </a:ln>
                <a:solidFill>
                  <a:schemeClr val="tx1"/>
                </a:solidFill>
                <a:effectLst/>
                <a:uLnTx/>
                <a:uFillTx/>
                <a:latin typeface="Arial" pitchFamily="34" charset="0"/>
                <a:cs typeface="Arial" pitchFamily="34" charset="0"/>
              </a:rPr>
              <a:t> Dirección de Coordinación y Organización, es la encargada de coordinar a los representantes departamentales del Ministerio de Desarrollo Social y organizar el trabajo </a:t>
            </a:r>
            <a:r>
              <a:rPr kumimoji="0" lang="es-ES" sz="2000" u="none" strike="noStrike" kern="1200" cap="none" spc="0" normalizeH="0" noProof="0" dirty="0" smtClean="0">
                <a:ln>
                  <a:noFill/>
                </a:ln>
                <a:solidFill>
                  <a:schemeClr val="tx1"/>
                </a:solidFill>
                <a:effectLst/>
                <a:uLnTx/>
                <a:uFillTx/>
                <a:latin typeface="Arial" pitchFamily="34" charset="0"/>
                <a:cs typeface="Arial" pitchFamily="34" charset="0"/>
              </a:rPr>
              <a:t>i</a:t>
            </a:r>
            <a:r>
              <a:rPr lang="es-ES" sz="2000" dirty="0" smtClean="0">
                <a:latin typeface="Arial" pitchFamily="34" charset="0"/>
                <a:cs typeface="Arial" pitchFamily="34" charset="0"/>
              </a:rPr>
              <a:t>n</a:t>
            </a:r>
            <a:r>
              <a:rPr kumimoji="0" lang="es-ES" sz="2000" u="none" strike="noStrike" kern="1200" cap="none" spc="0" normalizeH="0" noProof="0" dirty="0" err="1" smtClean="0">
                <a:ln>
                  <a:noFill/>
                </a:ln>
                <a:solidFill>
                  <a:schemeClr val="tx1"/>
                </a:solidFill>
                <a:effectLst/>
                <a:uLnTx/>
                <a:uFillTx/>
                <a:latin typeface="Arial" pitchFamily="34" charset="0"/>
                <a:cs typeface="Arial" pitchFamily="34" charset="0"/>
              </a:rPr>
              <a:t>stitucional</a:t>
            </a:r>
            <a:r>
              <a:rPr kumimoji="0" lang="es-ES" sz="2000" i="0" u="none" strike="noStrike" kern="1200" cap="none" spc="0" normalizeH="0" noProof="0" dirty="0" smtClean="0">
                <a:ln>
                  <a:noFill/>
                </a:ln>
                <a:solidFill>
                  <a:schemeClr val="tx1"/>
                </a:solidFill>
                <a:effectLst/>
                <a:uLnTx/>
                <a:uFillTx/>
                <a:latin typeface="Arial" pitchFamily="34" charset="0"/>
                <a:cs typeface="Arial" pitchFamily="34" charset="0"/>
              </a:rPr>
              <a:t> a nivel departamental, velando por que se cumpla con los planes, programas, y objetivos y resultados institucionales en beneficio de la población que vive en pobreza, pobreza extrema, exclusión y vulnerabilidad así como desarrollo social nacional.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s-ES" dirty="0" smtClean="0">
                <a:solidFill>
                  <a:srgbClr val="002060"/>
                </a:solidFill>
                <a:latin typeface="Century Gothic" pitchFamily="34" charset="0"/>
              </a:rPr>
              <a:t>Gestión  Territorial</a:t>
            </a:r>
            <a:endParaRPr lang="es-ES" dirty="0">
              <a:solidFill>
                <a:srgbClr val="002060"/>
              </a:solidFill>
              <a:latin typeface="Century Gothic" pitchFamily="34" charset="0"/>
            </a:endParaRPr>
          </a:p>
        </p:txBody>
      </p:sp>
      <p:sp>
        <p:nvSpPr>
          <p:cNvPr id="8" name="2 Marcador de contenido"/>
          <p:cNvSpPr>
            <a:spLocks noGrp="1"/>
          </p:cNvSpPr>
          <p:nvPr>
            <p:ph idx="1"/>
          </p:nvPr>
        </p:nvSpPr>
        <p:spPr>
          <a:xfrm>
            <a:off x="428596" y="1714488"/>
            <a:ext cx="8115328" cy="4757758"/>
          </a:xfrm>
        </p:spPr>
        <p:txBody>
          <a:bodyPr>
            <a:normAutofit/>
          </a:bodyPr>
          <a:lstStyle/>
          <a:p>
            <a:pPr algn="just">
              <a:buNone/>
            </a:pPr>
            <a:r>
              <a:rPr lang="es-ES" sz="2000" dirty="0" smtClean="0">
                <a:latin typeface="Arial" pitchFamily="34" charset="0"/>
                <a:cs typeface="Arial" pitchFamily="34" charset="0"/>
              </a:rPr>
              <a:t>	Gestión es la capacidad de decidir y ejecutar el manejo de algo propio. </a:t>
            </a:r>
          </a:p>
          <a:p>
            <a:pPr algn="just">
              <a:buNone/>
            </a:pPr>
            <a:endParaRPr lang="es-ES" sz="2000" dirty="0" smtClean="0">
              <a:latin typeface="Arial" pitchFamily="34" charset="0"/>
              <a:cs typeface="Arial" pitchFamily="34" charset="0"/>
            </a:endParaRPr>
          </a:p>
          <a:p>
            <a:pPr algn="just">
              <a:buNone/>
            </a:pPr>
            <a:r>
              <a:rPr lang="es-ES" sz="2000" dirty="0" smtClean="0">
                <a:latin typeface="Arial" pitchFamily="34" charset="0"/>
                <a:cs typeface="Arial" pitchFamily="34" charset="0"/>
              </a:rPr>
              <a:t>	La Gestión Territorial  involucra procesos por los que la organización en las sedes departamentales  del país son gestionadas de forma participativa y en consenso entre las diversas comunidades, ejecutando sus decisiones con el fin de mejorar su nivel y calidad de vida de acuerdo a sus valores culturales.</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6400816" cy="1143000"/>
          </a:xfrm>
        </p:spPr>
        <p:txBody>
          <a:bodyPr>
            <a:normAutofit/>
          </a:bodyPr>
          <a:lstStyle/>
          <a:p>
            <a:pPr algn="l"/>
            <a:r>
              <a:rPr lang="es-ES" sz="3200" dirty="0" smtClean="0">
                <a:solidFill>
                  <a:srgbClr val="002060"/>
                </a:solidFill>
                <a:latin typeface="Century Gothic" pitchFamily="34" charset="0"/>
              </a:rPr>
              <a:t>Líneas guía para la ejecución de la gestión territorial</a:t>
            </a:r>
            <a:endParaRPr lang="es-ES" sz="3200" dirty="0">
              <a:solidFill>
                <a:srgbClr val="002060"/>
              </a:solidFill>
              <a:latin typeface="Century Gothic" pitchFamily="34" charset="0"/>
            </a:endParaRPr>
          </a:p>
        </p:txBody>
      </p:sp>
      <p:sp>
        <p:nvSpPr>
          <p:cNvPr id="5" name="2 Marcador de contenido"/>
          <p:cNvSpPr>
            <a:spLocks noGrp="1"/>
          </p:cNvSpPr>
          <p:nvPr>
            <p:ph idx="1"/>
          </p:nvPr>
        </p:nvSpPr>
        <p:spPr>
          <a:xfrm>
            <a:off x="457200" y="1600200"/>
            <a:ext cx="5686436" cy="4757757"/>
          </a:xfrm>
        </p:spPr>
        <p:txBody>
          <a:bodyPr>
            <a:normAutofit fontScale="70000" lnSpcReduction="20000"/>
          </a:bodyPr>
          <a:lstStyle/>
          <a:p>
            <a:pPr>
              <a:buNone/>
            </a:pPr>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1. </a:t>
            </a:r>
            <a:r>
              <a:rPr lang="es-ES" sz="2000" b="1" dirty="0" smtClean="0">
                <a:latin typeface="Arial" pitchFamily="34" charset="0"/>
                <a:cs typeface="Arial" pitchFamily="34" charset="0"/>
              </a:rPr>
              <a:t>Organización:</a:t>
            </a:r>
            <a:r>
              <a:rPr lang="es-ES" sz="2000" dirty="0" smtClean="0">
                <a:latin typeface="Arial" pitchFamily="34" charset="0"/>
                <a:cs typeface="Arial" pitchFamily="34" charset="0"/>
              </a:rPr>
              <a:t> se refiere al sistema organizativo dentro del territorio.</a:t>
            </a:r>
          </a:p>
          <a:p>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2. </a:t>
            </a:r>
            <a:r>
              <a:rPr lang="es-ES" sz="2000" b="1" dirty="0" smtClean="0">
                <a:latin typeface="Arial" pitchFamily="34" charset="0"/>
                <a:cs typeface="Arial" pitchFamily="34" charset="0"/>
              </a:rPr>
              <a:t>Educación:</a:t>
            </a:r>
            <a:r>
              <a:rPr lang="es-ES" sz="2000" dirty="0" smtClean="0">
                <a:latin typeface="Arial" pitchFamily="34" charset="0"/>
                <a:cs typeface="Arial" pitchFamily="34" charset="0"/>
              </a:rPr>
              <a:t> promover buenos hábitos y generar capacidades instaladas dentro de las comunidades.</a:t>
            </a:r>
          </a:p>
          <a:p>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3. </a:t>
            </a:r>
            <a:r>
              <a:rPr lang="es-ES" sz="2000" b="1" dirty="0" smtClean="0">
                <a:latin typeface="Arial" pitchFamily="34" charset="0"/>
                <a:cs typeface="Arial" pitchFamily="34" charset="0"/>
              </a:rPr>
              <a:t>Salud: </a:t>
            </a:r>
            <a:r>
              <a:rPr lang="es-ES" sz="2000" dirty="0" smtClean="0">
                <a:latin typeface="Arial" pitchFamily="34" charset="0"/>
                <a:cs typeface="Arial" pitchFamily="34" charset="0"/>
              </a:rPr>
              <a:t>Promover los objetivos de la SAN.</a:t>
            </a:r>
          </a:p>
          <a:p>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4. </a:t>
            </a:r>
            <a:r>
              <a:rPr lang="es-ES" sz="2000" b="1" dirty="0" smtClean="0">
                <a:latin typeface="Arial" pitchFamily="34" charset="0"/>
                <a:cs typeface="Arial" pitchFamily="34" charset="0"/>
              </a:rPr>
              <a:t>Economía</a:t>
            </a:r>
            <a:r>
              <a:rPr lang="es-ES" sz="2000" dirty="0" smtClean="0">
                <a:latin typeface="Arial" pitchFamily="34" charset="0"/>
                <a:cs typeface="Arial" pitchFamily="34" charset="0"/>
              </a:rPr>
              <a:t>: se puede gestionar la mejora de los ingresos familiares, comunitarios y del territorio. </a:t>
            </a:r>
          </a:p>
          <a:p>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5. </a:t>
            </a:r>
            <a:r>
              <a:rPr lang="es-ES" sz="2000" b="1" dirty="0" smtClean="0">
                <a:latin typeface="Arial" pitchFamily="34" charset="0"/>
                <a:cs typeface="Arial" pitchFamily="34" charset="0"/>
              </a:rPr>
              <a:t>Producción:</a:t>
            </a:r>
            <a:r>
              <a:rPr lang="es-ES" sz="2000" dirty="0" smtClean="0">
                <a:latin typeface="Arial" pitchFamily="34" charset="0"/>
                <a:cs typeface="Arial" pitchFamily="34" charset="0"/>
              </a:rPr>
              <a:t> gestionar actividades productivas que pueden ser realizadas por las familias o por asociaciones productivas. </a:t>
            </a:r>
          </a:p>
          <a:p>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6. </a:t>
            </a:r>
            <a:r>
              <a:rPr lang="es-ES" sz="2000" b="1" dirty="0" smtClean="0">
                <a:latin typeface="Arial" pitchFamily="34" charset="0"/>
                <a:cs typeface="Arial" pitchFamily="34" charset="0"/>
              </a:rPr>
              <a:t>Recursos Naturales:</a:t>
            </a:r>
            <a:r>
              <a:rPr lang="es-ES" sz="2000" dirty="0" smtClean="0">
                <a:latin typeface="Arial" pitchFamily="34" charset="0"/>
                <a:cs typeface="Arial" pitchFamily="34" charset="0"/>
              </a:rPr>
              <a:t> manejo y aprovechamiento de los recursos naturales existentes dentro del territorio. </a:t>
            </a:r>
          </a:p>
          <a:p>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7. </a:t>
            </a:r>
            <a:r>
              <a:rPr lang="es-ES" sz="2000" b="1" dirty="0" smtClean="0">
                <a:latin typeface="Arial" pitchFamily="34" charset="0"/>
                <a:cs typeface="Arial" pitchFamily="34" charset="0"/>
              </a:rPr>
              <a:t>Control territorial: </a:t>
            </a:r>
            <a:r>
              <a:rPr lang="es-ES" sz="2000" dirty="0" smtClean="0">
                <a:latin typeface="Arial" pitchFamily="34" charset="0"/>
                <a:cs typeface="Arial" pitchFamily="34" charset="0"/>
              </a:rPr>
              <a:t>manejo y consolidación del espacio territorial.</a:t>
            </a:r>
          </a:p>
          <a:p>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8. </a:t>
            </a:r>
            <a:r>
              <a:rPr lang="es-ES" sz="2000" b="1" dirty="0" smtClean="0">
                <a:latin typeface="Arial" pitchFamily="34" charset="0"/>
                <a:cs typeface="Arial" pitchFamily="34" charset="0"/>
              </a:rPr>
              <a:t>Servicios básicos:</a:t>
            </a:r>
            <a:r>
              <a:rPr lang="es-ES" sz="2000" dirty="0" smtClean="0">
                <a:latin typeface="Arial" pitchFamily="34" charset="0"/>
                <a:cs typeface="Arial" pitchFamily="34" charset="0"/>
              </a:rPr>
              <a:t> acceso a agua potable sistemas de disposición de excretas o alcantarillado, energía eléctrica, transporte y comunicación. </a:t>
            </a:r>
          </a:p>
          <a:p>
            <a:pPr>
              <a:buNone/>
            </a:pPr>
            <a:endParaRPr lang="es-ES" sz="2000" dirty="0">
              <a:latin typeface="Arial" pitchFamily="34" charset="0"/>
              <a:cs typeface="Arial" pitchFamily="34" charset="0"/>
            </a:endParaRPr>
          </a:p>
        </p:txBody>
      </p:sp>
      <p:pic>
        <p:nvPicPr>
          <p:cNvPr id="1026" name="Picture 2" descr="H:\backup memoria mides\MATERIAL INFORMATIVO MANUAL\bolsa imagen.png"/>
          <p:cNvPicPr>
            <a:picLocks noChangeAspect="1" noChangeArrowheads="1"/>
          </p:cNvPicPr>
          <p:nvPr/>
        </p:nvPicPr>
        <p:blipFill>
          <a:blip r:embed="rId3" cstate="print"/>
          <a:srcRect/>
          <a:stretch>
            <a:fillRect/>
          </a:stretch>
        </p:blipFill>
        <p:spPr bwMode="auto">
          <a:xfrm>
            <a:off x="6643702" y="357166"/>
            <a:ext cx="2143140" cy="1412909"/>
          </a:xfrm>
          <a:prstGeom prst="rect">
            <a:avLst/>
          </a:prstGeom>
          <a:noFill/>
        </p:spPr>
      </p:pic>
      <p:pic>
        <p:nvPicPr>
          <p:cNvPr id="1027" name="Picture 3" descr="H:\backup memoria mides\MATERIAL INFORMATIVO MANUAL\bono.png"/>
          <p:cNvPicPr>
            <a:picLocks noChangeAspect="1" noChangeArrowheads="1"/>
          </p:cNvPicPr>
          <p:nvPr/>
        </p:nvPicPr>
        <p:blipFill>
          <a:blip r:embed="rId4" cstate="print"/>
          <a:srcRect/>
          <a:stretch>
            <a:fillRect/>
          </a:stretch>
        </p:blipFill>
        <p:spPr bwMode="auto">
          <a:xfrm>
            <a:off x="6641470" y="1928802"/>
            <a:ext cx="2156528" cy="1421735"/>
          </a:xfrm>
          <a:prstGeom prst="rect">
            <a:avLst/>
          </a:prstGeom>
          <a:noFill/>
        </p:spPr>
      </p:pic>
      <p:pic>
        <p:nvPicPr>
          <p:cNvPr id="1028" name="Picture 4" descr="H:\backup memoria mides\MATERIAL INFORMATIVO MANUAL\jóvenes.png"/>
          <p:cNvPicPr>
            <a:picLocks noChangeAspect="1" noChangeArrowheads="1"/>
          </p:cNvPicPr>
          <p:nvPr/>
        </p:nvPicPr>
        <p:blipFill>
          <a:blip r:embed="rId5" cstate="print"/>
          <a:srcRect/>
          <a:stretch>
            <a:fillRect/>
          </a:stretch>
        </p:blipFill>
        <p:spPr bwMode="auto">
          <a:xfrm>
            <a:off x="6638906" y="3500438"/>
            <a:ext cx="2171924" cy="1431884"/>
          </a:xfrm>
          <a:prstGeom prst="rect">
            <a:avLst/>
          </a:prstGeom>
          <a:noFill/>
        </p:spPr>
      </p:pic>
      <p:pic>
        <p:nvPicPr>
          <p:cNvPr id="1029" name="Picture 5" descr="H:\backup memoria mides\MATERIAL INFORMATIVO MANUAL\mujer beca.png"/>
          <p:cNvPicPr>
            <a:picLocks noChangeAspect="1" noChangeArrowheads="1"/>
          </p:cNvPicPr>
          <p:nvPr/>
        </p:nvPicPr>
        <p:blipFill>
          <a:blip r:embed="rId6" cstate="print"/>
          <a:srcRect/>
          <a:stretch>
            <a:fillRect/>
          </a:stretch>
        </p:blipFill>
        <p:spPr bwMode="auto">
          <a:xfrm>
            <a:off x="6643703" y="5072074"/>
            <a:ext cx="2143139" cy="14375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57200" y="1600200"/>
            <a:ext cx="8329642" cy="4829196"/>
          </a:xfrm>
        </p:spPr>
        <p:txBody>
          <a:bodyPr>
            <a:normAutofit fontScale="85000" lnSpcReduction="20000"/>
          </a:bodyPr>
          <a:lstStyle/>
          <a:p>
            <a:pPr algn="just"/>
            <a:r>
              <a:rPr lang="es-ES" sz="2000" b="1" dirty="0" smtClean="0">
                <a:latin typeface="Arial" pitchFamily="34" charset="0"/>
                <a:cs typeface="Arial" pitchFamily="34" charset="0"/>
              </a:rPr>
              <a:t>Planes Anuales: </a:t>
            </a:r>
            <a:r>
              <a:rPr lang="es-ES" sz="2000" dirty="0" smtClean="0">
                <a:latin typeface="Arial" pitchFamily="34" charset="0"/>
                <a:cs typeface="Arial" pitchFamily="34" charset="0"/>
              </a:rPr>
              <a:t>recogen las actividades previstas a corto plazo para cada línea de acción (educación, salud, recursos naturales, etc.). La ejecución de estos planes se programa con metas concretas a alcanzar durante el año.</a:t>
            </a:r>
          </a:p>
          <a:p>
            <a:pPr algn="just"/>
            <a:endParaRPr lang="es-ES" sz="2000" dirty="0" smtClean="0">
              <a:latin typeface="Arial" pitchFamily="34" charset="0"/>
              <a:cs typeface="Arial" pitchFamily="34" charset="0"/>
            </a:endParaRPr>
          </a:p>
          <a:p>
            <a:pPr algn="just"/>
            <a:r>
              <a:rPr lang="es-ES" sz="2000" b="1" dirty="0" smtClean="0">
                <a:latin typeface="Arial" pitchFamily="34" charset="0"/>
                <a:cs typeface="Arial" pitchFamily="34" charset="0"/>
              </a:rPr>
              <a:t>Reglamentos:</a:t>
            </a:r>
            <a:r>
              <a:rPr lang="es-ES" sz="2000" dirty="0" smtClean="0">
                <a:latin typeface="Arial" pitchFamily="34" charset="0"/>
                <a:cs typeface="Arial" pitchFamily="34" charset="0"/>
              </a:rPr>
              <a:t> son instrumentos para regular la gestión de los territorios que contengan las normas y forman parte de estatutos o formas de trabajo.</a:t>
            </a:r>
          </a:p>
          <a:p>
            <a:pPr algn="just"/>
            <a:endParaRPr lang="es-ES" sz="2000" dirty="0" smtClean="0">
              <a:latin typeface="Arial" pitchFamily="34" charset="0"/>
              <a:cs typeface="Arial" pitchFamily="34" charset="0"/>
            </a:endParaRPr>
          </a:p>
          <a:p>
            <a:pPr algn="just"/>
            <a:r>
              <a:rPr lang="es-ES" sz="2000" b="1" dirty="0" smtClean="0">
                <a:latin typeface="Arial" pitchFamily="34" charset="0"/>
                <a:cs typeface="Arial" pitchFamily="34" charset="0"/>
              </a:rPr>
              <a:t>Sistema administrativo:</a:t>
            </a:r>
            <a:r>
              <a:rPr lang="es-ES" sz="2000" dirty="0" smtClean="0">
                <a:latin typeface="Arial" pitchFamily="34" charset="0"/>
                <a:cs typeface="Arial" pitchFamily="34" charset="0"/>
              </a:rPr>
              <a:t> implica establecer y poner en funcionamiento un sistema de administración económica del territorio, que fije los mecanismos para generar ingresos propios para el funcionamiento de los mismos, y que facilite la transparencia en el manejo de los recursos.</a:t>
            </a:r>
          </a:p>
          <a:p>
            <a:pPr algn="just"/>
            <a:endParaRPr lang="es-ES" sz="2000" dirty="0" smtClean="0">
              <a:latin typeface="Arial" pitchFamily="34" charset="0"/>
              <a:cs typeface="Arial" pitchFamily="34" charset="0"/>
            </a:endParaRPr>
          </a:p>
          <a:p>
            <a:pPr algn="just"/>
            <a:r>
              <a:rPr lang="es-ES" sz="2000" b="1" dirty="0" smtClean="0">
                <a:latin typeface="Arial" pitchFamily="34" charset="0"/>
                <a:cs typeface="Arial" pitchFamily="34" charset="0"/>
              </a:rPr>
              <a:t>Capacitación:</a:t>
            </a:r>
            <a:r>
              <a:rPr lang="es-ES" sz="2000" dirty="0" smtClean="0">
                <a:latin typeface="Arial" pitchFamily="34" charset="0"/>
                <a:cs typeface="Arial" pitchFamily="34" charset="0"/>
              </a:rPr>
              <a:t> la capacitación de los hombres y mujeres permite fortalecer y mejorar capacidades, en los temas que la comunidad demanda, y que son importantes para la Gestión Territorial .</a:t>
            </a:r>
          </a:p>
          <a:p>
            <a:pPr algn="just">
              <a:buNone/>
            </a:pPr>
            <a:endParaRPr lang="es-ES" sz="2000" dirty="0" smtClean="0">
              <a:latin typeface="Arial" pitchFamily="34" charset="0"/>
              <a:cs typeface="Arial" pitchFamily="34" charset="0"/>
            </a:endParaRPr>
          </a:p>
          <a:p>
            <a:pPr algn="just"/>
            <a:r>
              <a:rPr lang="es-ES" sz="2000" b="1" dirty="0" smtClean="0">
                <a:latin typeface="Arial" pitchFamily="34" charset="0"/>
                <a:cs typeface="Arial" pitchFamily="34" charset="0"/>
              </a:rPr>
              <a:t>Relacionamiento:</a:t>
            </a:r>
            <a:r>
              <a:rPr lang="es-ES" sz="2000" dirty="0" smtClean="0">
                <a:latin typeface="Arial" pitchFamily="34" charset="0"/>
                <a:cs typeface="Arial" pitchFamily="34" charset="0"/>
              </a:rPr>
              <a:t> la promoción de las relaciones con organizaciones e instituciones gubernamentales (municipios, gobernaciones, ministerios) y no gubernamentales (</a:t>
            </a:r>
            <a:r>
              <a:rPr lang="es-ES" sz="2000" dirty="0" err="1" smtClean="0">
                <a:latin typeface="Arial" pitchFamily="34" charset="0"/>
                <a:cs typeface="Arial" pitchFamily="34" charset="0"/>
              </a:rPr>
              <a:t>ONGs</a:t>
            </a:r>
            <a:r>
              <a:rPr lang="es-ES" sz="2000" dirty="0" smtClean="0">
                <a:latin typeface="Arial" pitchFamily="34" charset="0"/>
                <a:cs typeface="Arial" pitchFamily="34" charset="0"/>
              </a:rPr>
              <a:t>, cooperación internacional) para coordinar proyectos conjuntos.</a:t>
            </a:r>
          </a:p>
          <a:p>
            <a:pPr>
              <a:buNone/>
            </a:pPr>
            <a:endParaRPr lang="es-ES" sz="2000" dirty="0" smtClean="0"/>
          </a:p>
          <a:p>
            <a:pPr>
              <a:buNone/>
            </a:pPr>
            <a:endParaRPr lang="es-ES" sz="2000" dirty="0">
              <a:latin typeface="Arial" pitchFamily="34" charset="0"/>
              <a:cs typeface="Arial" pitchFamily="34" charset="0"/>
            </a:endParaRPr>
          </a:p>
        </p:txBody>
      </p:sp>
      <p:sp>
        <p:nvSpPr>
          <p:cNvPr id="6" name="1 Título"/>
          <p:cNvSpPr>
            <a:spLocks noGrp="1"/>
          </p:cNvSpPr>
          <p:nvPr>
            <p:ph type="title"/>
          </p:nvPr>
        </p:nvSpPr>
        <p:spPr>
          <a:xfrm>
            <a:off x="457200" y="274638"/>
            <a:ext cx="8229600" cy="1143000"/>
          </a:xfrm>
        </p:spPr>
        <p:txBody>
          <a:bodyPr>
            <a:normAutofit fontScale="90000"/>
          </a:bodyPr>
          <a:lstStyle/>
          <a:p>
            <a:r>
              <a:rPr lang="es-ES" dirty="0" smtClean="0">
                <a:solidFill>
                  <a:srgbClr val="002060"/>
                </a:solidFill>
                <a:latin typeface="Century Gothic" pitchFamily="34" charset="0"/>
              </a:rPr>
              <a:t>Herramientas de </a:t>
            </a:r>
            <a:br>
              <a:rPr lang="es-ES" dirty="0" smtClean="0">
                <a:solidFill>
                  <a:srgbClr val="002060"/>
                </a:solidFill>
                <a:latin typeface="Century Gothic" pitchFamily="34" charset="0"/>
              </a:rPr>
            </a:br>
            <a:r>
              <a:rPr lang="es-ES" dirty="0" smtClean="0">
                <a:solidFill>
                  <a:srgbClr val="002060"/>
                </a:solidFill>
                <a:latin typeface="Century Gothic" pitchFamily="34" charset="0"/>
              </a:rPr>
              <a:t>Gestión  Territorial</a:t>
            </a:r>
            <a:endParaRPr lang="es-ES"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4" name="92 Rectángulo redondeado"/>
          <p:cNvSpPr/>
          <p:nvPr/>
        </p:nvSpPr>
        <p:spPr>
          <a:xfrm>
            <a:off x="4786314" y="128574"/>
            <a:ext cx="1495424" cy="7905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dirty="0" smtClean="0"/>
              <a:t>Dirección </a:t>
            </a:r>
            <a:r>
              <a:rPr lang="es-GT" sz="900" dirty="0"/>
              <a:t>de </a:t>
            </a:r>
            <a:r>
              <a:rPr lang="es-GT" sz="900" dirty="0" smtClean="0"/>
              <a:t>Coordinación </a:t>
            </a:r>
            <a:r>
              <a:rPr lang="es-GT" sz="900" dirty="0"/>
              <a:t>y </a:t>
            </a:r>
            <a:r>
              <a:rPr lang="es-GT" sz="900" dirty="0" smtClean="0"/>
              <a:t>Organización </a:t>
            </a:r>
            <a:r>
              <a:rPr lang="es-GT" sz="900" dirty="0"/>
              <a:t>Director Ejecutivo III (1) </a:t>
            </a:r>
          </a:p>
        </p:txBody>
      </p:sp>
      <p:sp>
        <p:nvSpPr>
          <p:cNvPr id="5" name="107 Rectángulo redondeado"/>
          <p:cNvSpPr/>
          <p:nvPr/>
        </p:nvSpPr>
        <p:spPr>
          <a:xfrm>
            <a:off x="4772031" y="1023942"/>
            <a:ext cx="1466850" cy="8667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a:t>Subdireccion Departamental (22) Subdirector Ejecutivo III (22) </a:t>
            </a:r>
          </a:p>
        </p:txBody>
      </p:sp>
      <p:sp>
        <p:nvSpPr>
          <p:cNvPr id="6" name="427 Rectángulo redondeado"/>
          <p:cNvSpPr/>
          <p:nvPr/>
        </p:nvSpPr>
        <p:spPr>
          <a:xfrm>
            <a:off x="4819656" y="2024067"/>
            <a:ext cx="1371600" cy="5810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a:t>Delegado Municipal Social (334) </a:t>
            </a:r>
          </a:p>
        </p:txBody>
      </p:sp>
      <p:sp>
        <p:nvSpPr>
          <p:cNvPr id="7" name="428 Rectángulo redondeado"/>
          <p:cNvSpPr/>
          <p:nvPr/>
        </p:nvSpPr>
        <p:spPr>
          <a:xfrm>
            <a:off x="4819656" y="2738442"/>
            <a:ext cx="1371600" cy="5810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a:t>Delegado Regional Social (10) </a:t>
            </a:r>
          </a:p>
        </p:txBody>
      </p:sp>
      <p:sp>
        <p:nvSpPr>
          <p:cNvPr id="8" name="429 Rectángulo redondeado"/>
          <p:cNvSpPr/>
          <p:nvPr/>
        </p:nvSpPr>
        <p:spPr>
          <a:xfrm>
            <a:off x="4819656" y="3443292"/>
            <a:ext cx="1371600" cy="5810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a:t>Delegado de Zona Intradepartamental (10) </a:t>
            </a:r>
          </a:p>
        </p:txBody>
      </p:sp>
      <p:sp>
        <p:nvSpPr>
          <p:cNvPr id="9" name="430 Rectángulo redondeado"/>
          <p:cNvSpPr/>
          <p:nvPr/>
        </p:nvSpPr>
        <p:spPr>
          <a:xfrm>
            <a:off x="4819656" y="4129092"/>
            <a:ext cx="1371600" cy="5810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a:t>Delegado de Programas Sociales Departamental  (66) </a:t>
            </a:r>
          </a:p>
        </p:txBody>
      </p:sp>
      <p:sp>
        <p:nvSpPr>
          <p:cNvPr id="10" name="432 Rectángulo redondeado"/>
          <p:cNvSpPr/>
          <p:nvPr/>
        </p:nvSpPr>
        <p:spPr>
          <a:xfrm>
            <a:off x="4819656" y="4776801"/>
            <a:ext cx="1371600" cy="5810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a:t>Facilitador Social (915) </a:t>
            </a:r>
          </a:p>
        </p:txBody>
      </p:sp>
      <p:sp>
        <p:nvSpPr>
          <p:cNvPr id="11" name="433 Rectángulo redondeado"/>
          <p:cNvSpPr/>
          <p:nvPr/>
        </p:nvSpPr>
        <p:spPr>
          <a:xfrm>
            <a:off x="4819656" y="5491181"/>
            <a:ext cx="1371600" cy="5810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dirty="0"/>
              <a:t>Encargado de Fortalecimiento</a:t>
            </a:r>
            <a:r>
              <a:rPr lang="es-GT" sz="900" baseline="0" dirty="0"/>
              <a:t> Departamental </a:t>
            </a:r>
            <a:r>
              <a:rPr lang="es-GT" sz="900" dirty="0"/>
              <a:t>(34) </a:t>
            </a:r>
          </a:p>
        </p:txBody>
      </p:sp>
      <p:sp>
        <p:nvSpPr>
          <p:cNvPr id="12" name="434 Rectángulo redondeado"/>
          <p:cNvSpPr/>
          <p:nvPr/>
        </p:nvSpPr>
        <p:spPr>
          <a:xfrm>
            <a:off x="4810131" y="6134123"/>
            <a:ext cx="1371600" cy="5810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GT" sz="900" dirty="0"/>
              <a:t>Asistente </a:t>
            </a:r>
            <a:r>
              <a:rPr lang="es-GT" sz="900" dirty="0" err="1"/>
              <a:t>Tecnico</a:t>
            </a:r>
            <a:r>
              <a:rPr lang="es-GT" sz="900" dirty="0"/>
              <a:t> (22) </a:t>
            </a:r>
          </a:p>
        </p:txBody>
      </p:sp>
      <p:sp>
        <p:nvSpPr>
          <p:cNvPr id="14" name="13 Rectángulo redondeado"/>
          <p:cNvSpPr/>
          <p:nvPr/>
        </p:nvSpPr>
        <p:spPr>
          <a:xfrm>
            <a:off x="1285852" y="1857364"/>
            <a:ext cx="2786082" cy="23574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 Título"/>
          <p:cNvSpPr>
            <a:spLocks noGrp="1"/>
          </p:cNvSpPr>
          <p:nvPr>
            <p:ph type="title"/>
          </p:nvPr>
        </p:nvSpPr>
        <p:spPr>
          <a:xfrm>
            <a:off x="1385894" y="1928802"/>
            <a:ext cx="2543164" cy="2214578"/>
          </a:xfrm>
        </p:spPr>
        <p:txBody>
          <a:bodyPr>
            <a:normAutofit/>
          </a:bodyPr>
          <a:lstStyle/>
          <a:p>
            <a:pPr algn="l"/>
            <a:r>
              <a:rPr lang="es-ES" sz="2000" dirty="0" smtClean="0">
                <a:solidFill>
                  <a:srgbClr val="002060"/>
                </a:solidFill>
                <a:latin typeface="Century Gothic" pitchFamily="34" charset="0"/>
              </a:rPr>
              <a:t>Organigrama </a:t>
            </a:r>
            <a:r>
              <a:rPr lang="es-ES" sz="2000" dirty="0" smtClean="0">
                <a:solidFill>
                  <a:srgbClr val="002060"/>
                </a:solidFill>
                <a:latin typeface="Century Gothic" pitchFamily="34" charset="0"/>
              </a:rPr>
              <a:t>departamental </a:t>
            </a:r>
            <a:r>
              <a:rPr lang="es-ES" sz="2000" dirty="0" smtClean="0">
                <a:solidFill>
                  <a:srgbClr val="002060"/>
                </a:solidFill>
                <a:latin typeface="Century Gothic" pitchFamily="34" charset="0"/>
              </a:rPr>
              <a:t>de la Dirección de Coordinación y Organización</a:t>
            </a:r>
            <a:endParaRPr lang="es-ES" sz="2000"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normAutofit/>
          </a:bodyPr>
          <a:lstStyle/>
          <a:p>
            <a:r>
              <a:rPr lang="es-ES" sz="2400" dirty="0" smtClean="0">
                <a:solidFill>
                  <a:srgbClr val="002060"/>
                </a:solidFill>
                <a:latin typeface="Century Gothic" pitchFamily="34" charset="0"/>
              </a:rPr>
              <a:t>Roles y funciones del los delegados y facilitadores</a:t>
            </a:r>
            <a:endParaRPr lang="es-ES" sz="2400" dirty="0">
              <a:solidFill>
                <a:srgbClr val="002060"/>
              </a:solidFill>
              <a:latin typeface="Century Gothic" pitchFamily="34" charset="0"/>
            </a:endParaRPr>
          </a:p>
        </p:txBody>
      </p:sp>
      <p:sp>
        <p:nvSpPr>
          <p:cNvPr id="5" name="2 Marcador de contenido"/>
          <p:cNvSpPr>
            <a:spLocks noGrp="1"/>
          </p:cNvSpPr>
          <p:nvPr>
            <p:ph idx="1"/>
          </p:nvPr>
        </p:nvSpPr>
        <p:spPr>
          <a:xfrm>
            <a:off x="457200" y="1600200"/>
            <a:ext cx="8229600" cy="4900633"/>
          </a:xfrm>
        </p:spPr>
        <p:txBody>
          <a:bodyPr>
            <a:normAutofit/>
          </a:bodyPr>
          <a:lstStyle/>
          <a:p>
            <a:pPr>
              <a:buNone/>
            </a:pPr>
            <a:r>
              <a:rPr lang="es-ES" sz="1600" dirty="0" smtClean="0">
                <a:solidFill>
                  <a:srgbClr val="002060"/>
                </a:solidFill>
              </a:rPr>
              <a:t>Director de Coordinación y Organización:</a:t>
            </a:r>
          </a:p>
          <a:p>
            <a:pPr>
              <a:buNone/>
            </a:pPr>
            <a:r>
              <a:rPr lang="es-ES" sz="1600" dirty="0" smtClean="0"/>
              <a:t>	Coordinar a los representantes departamentales del Ministerio, organizar el trabajo institucional a nivel departamental, velando porque se cumplan con los planes, programas objetivos y resultados institucionales en beneficio de la población que vive en pobreza, pobreza extrema, exclusión y vulnerabilidad. Se involucra también en planificar y diseñar los programas y proyectos de desarrollo social, estrategias y criterios necesarios para el mejor manejo de los programas.</a:t>
            </a:r>
          </a:p>
          <a:p>
            <a:pPr>
              <a:buNone/>
            </a:pPr>
            <a:endParaRPr lang="es-ES" sz="1600" dirty="0" smtClean="0"/>
          </a:p>
          <a:p>
            <a:pPr>
              <a:buNone/>
            </a:pPr>
            <a:r>
              <a:rPr lang="es-ES" sz="1600" dirty="0" smtClean="0">
                <a:solidFill>
                  <a:srgbClr val="002060"/>
                </a:solidFill>
              </a:rPr>
              <a:t>Coordinador departamental:</a:t>
            </a:r>
          </a:p>
          <a:p>
            <a:pPr>
              <a:buNone/>
            </a:pPr>
            <a:r>
              <a:rPr lang="es-ES" sz="1600" dirty="0" smtClean="0"/>
              <a:t>	Ejecutar la política, planes y programas sociales en los departamentos donde interviene así como liderar y coordinar a los equipos de desarrollo social, hacia el logro de los objetivos nacionales en el departamento al que esté asignado. También promueve la participación de la sociedad en la formulación, implementación, monitoreo y evaluación de políticas, planes, programas y proyectos de desarrollo social a nivel departamental.</a:t>
            </a:r>
          </a:p>
          <a:p>
            <a:pPr>
              <a:buNone/>
            </a:pPr>
            <a:endParaRPr lang="es-ES" sz="1600" dirty="0" smtClean="0"/>
          </a:p>
          <a:p>
            <a:pPr>
              <a:buNone/>
            </a:pPr>
            <a:endParaRPr lang="es-ES" sz="1600" dirty="0" smtClean="0"/>
          </a:p>
          <a:p>
            <a:pPr>
              <a:buNone/>
            </a:pPr>
            <a:r>
              <a:rPr lang="es-ES" sz="1600" dirty="0" smtClean="0"/>
              <a:t>	</a:t>
            </a:r>
            <a:endParaRPr lang="es-E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428605"/>
            <a:ext cx="8229600" cy="6143667"/>
          </a:xfrm>
        </p:spPr>
        <p:txBody>
          <a:bodyPr>
            <a:normAutofit fontScale="92500" lnSpcReduction="20000"/>
          </a:bodyPr>
          <a:lstStyle/>
          <a:p>
            <a:pPr algn="just">
              <a:buNone/>
            </a:pPr>
            <a:r>
              <a:rPr lang="es-ES" sz="1600" dirty="0" smtClean="0">
                <a:solidFill>
                  <a:srgbClr val="002060"/>
                </a:solidFill>
              </a:rPr>
              <a:t>Delegado Municipal Social:</a:t>
            </a:r>
          </a:p>
          <a:p>
            <a:pPr algn="just">
              <a:buNone/>
            </a:pPr>
            <a:r>
              <a:rPr lang="es-ES" sz="1600" dirty="0" smtClean="0"/>
              <a:t>	Cumplir con los planes, programas, objetivos y resultados institucionales en el departamento de intervención al igual que representar a la Subdirección en eventos relacionados con su ámbito de trabajo velando por que el personal subalterno cumpla con las responsabilidades establecidas en su contrato de trabajo.</a:t>
            </a:r>
          </a:p>
          <a:p>
            <a:pPr algn="just">
              <a:buNone/>
            </a:pPr>
            <a:endParaRPr lang="es-ES" sz="1600" dirty="0" smtClean="0"/>
          </a:p>
          <a:p>
            <a:pPr algn="just">
              <a:buNone/>
            </a:pPr>
            <a:r>
              <a:rPr lang="es-ES" sz="1600" dirty="0" smtClean="0">
                <a:solidFill>
                  <a:srgbClr val="002060"/>
                </a:solidFill>
              </a:rPr>
              <a:t>Delegado Regional Social:</a:t>
            </a:r>
          </a:p>
          <a:p>
            <a:pPr algn="just">
              <a:buNone/>
            </a:pPr>
            <a:r>
              <a:rPr lang="es-ES" sz="1600" dirty="0" smtClean="0"/>
              <a:t>	Plantear y establecer estrategias que contribuyan ala implementación y mejoramiento de los programas sociales determinando formas de intervención en su área de trabajo y coordinando el control de beneficiarios de los programas sociales.</a:t>
            </a:r>
          </a:p>
          <a:p>
            <a:pPr algn="just">
              <a:buNone/>
            </a:pPr>
            <a:endParaRPr lang="es-ES" sz="1600" dirty="0" smtClean="0"/>
          </a:p>
          <a:p>
            <a:pPr algn="just">
              <a:buNone/>
            </a:pPr>
            <a:r>
              <a:rPr lang="es-ES" sz="1600" dirty="0" smtClean="0">
                <a:solidFill>
                  <a:srgbClr val="002060"/>
                </a:solidFill>
              </a:rPr>
              <a:t>Delegado de Zona Intradepartamental :</a:t>
            </a:r>
          </a:p>
          <a:p>
            <a:pPr algn="just">
              <a:buNone/>
            </a:pPr>
            <a:r>
              <a:rPr lang="es-ES" sz="1600" dirty="0" smtClean="0"/>
              <a:t>	Promover la participación ciudadana en la formulación de programas sociales coordinando a los beneficiarios de los programas para el registro y control participando en la elaboración de censos de usuarios o beneficiarios de los programas . </a:t>
            </a:r>
          </a:p>
          <a:p>
            <a:pPr algn="just">
              <a:buNone/>
            </a:pPr>
            <a:endParaRPr lang="es-ES" sz="1600" dirty="0" smtClean="0"/>
          </a:p>
          <a:p>
            <a:pPr algn="just">
              <a:buNone/>
            </a:pPr>
            <a:r>
              <a:rPr lang="es-ES" sz="1600" dirty="0" smtClean="0">
                <a:solidFill>
                  <a:srgbClr val="002060"/>
                </a:solidFill>
              </a:rPr>
              <a:t>Encargado de Programas Sociales Departamental:</a:t>
            </a:r>
          </a:p>
          <a:p>
            <a:pPr algn="just">
              <a:buNone/>
            </a:pPr>
            <a:r>
              <a:rPr lang="es-ES" sz="1600" dirty="0" smtClean="0"/>
              <a:t>	Promover la participación ciudadana, así como visualizar y establecer nuevos métodos que ayuden a mejorar los programas como lo son estableciendo métodos para el otorgamiento de los mismos y visualizando actividades que coadyuven a mejorar la calidad de vida de las personas en su zona de responsabilidad.</a:t>
            </a:r>
          </a:p>
          <a:p>
            <a:pPr algn="just">
              <a:buNone/>
            </a:pPr>
            <a:endParaRPr lang="es-ES" sz="1600" dirty="0" smtClean="0"/>
          </a:p>
          <a:p>
            <a:pPr algn="just">
              <a:buNone/>
            </a:pPr>
            <a:r>
              <a:rPr lang="es-ES" sz="1600" dirty="0" smtClean="0">
                <a:solidFill>
                  <a:srgbClr val="002060"/>
                </a:solidFill>
              </a:rPr>
              <a:t>Facilitador Social:</a:t>
            </a:r>
          </a:p>
          <a:p>
            <a:pPr algn="just">
              <a:buNone/>
            </a:pPr>
            <a:r>
              <a:rPr lang="es-ES" sz="1600" dirty="0" smtClean="0"/>
              <a:t>	Promover y ejecutar actividades previstas para los diferentes programas sociales , además de interactuar con los diferentes beneficiarios. Representar al Delegado Regional Social  en los eventos  relacionados  con su ámbito de trabajo.</a:t>
            </a:r>
          </a:p>
          <a:p>
            <a:pPr>
              <a:buNone/>
            </a:pPr>
            <a:endParaRPr lang="es-ES" sz="1600" dirty="0" smtClean="0"/>
          </a:p>
          <a:p>
            <a:pPr>
              <a:buNone/>
            </a:pPr>
            <a:endParaRPr lang="es-ES" sz="1600" dirty="0" smtClean="0"/>
          </a:p>
          <a:p>
            <a:pPr>
              <a:buNone/>
            </a:pPr>
            <a:r>
              <a:rPr lang="es-ES" sz="1600" dirty="0" smtClean="0"/>
              <a:t>	</a:t>
            </a:r>
            <a:endParaRPr lang="es-E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4000" b="-44000"/>
          </a:stretch>
        </a:blipFill>
        <a:effectLst/>
      </p:bgPr>
    </p:bg>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357167"/>
            <a:ext cx="8229600" cy="6215105"/>
          </a:xfrm>
        </p:spPr>
        <p:txBody>
          <a:bodyPr>
            <a:normAutofit/>
          </a:bodyPr>
          <a:lstStyle/>
          <a:p>
            <a:pPr algn="just">
              <a:buNone/>
            </a:pPr>
            <a:r>
              <a:rPr lang="es-ES" sz="1600" dirty="0" smtClean="0">
                <a:solidFill>
                  <a:srgbClr val="002060"/>
                </a:solidFill>
              </a:rPr>
              <a:t>Encargado de Fortalecimiento Departamental:</a:t>
            </a:r>
          </a:p>
          <a:p>
            <a:pPr algn="just">
              <a:buNone/>
            </a:pPr>
            <a:r>
              <a:rPr lang="es-ES" sz="1600" dirty="0" smtClean="0"/>
              <a:t>	Analizar, formular, difundir, implementar y supervisar las políticas que contribuyan a mejorar la calidad de vida de las personas a nivel departamental. Supervisar los talleres y capacitaciones </a:t>
            </a:r>
          </a:p>
          <a:p>
            <a:pPr algn="just">
              <a:buNone/>
            </a:pPr>
            <a:endParaRPr lang="es-ES" sz="1600" dirty="0" smtClean="0"/>
          </a:p>
          <a:p>
            <a:pPr algn="just">
              <a:buNone/>
            </a:pPr>
            <a:r>
              <a:rPr lang="es-ES" sz="1600" dirty="0" smtClean="0">
                <a:solidFill>
                  <a:srgbClr val="002060"/>
                </a:solidFill>
              </a:rPr>
              <a:t>Asistente Técnico Departamental :</a:t>
            </a:r>
          </a:p>
          <a:p>
            <a:pPr algn="just">
              <a:buNone/>
            </a:pPr>
            <a:r>
              <a:rPr lang="es-ES" sz="1600" dirty="0" smtClean="0"/>
              <a:t>	Apoyar en la entrega de insumos, promover los programas sociales, interactuar con los beneficiarios y encargados de los programas sociales, divulgar las distintas actividades implementadas para el mejoramiento de la calidad de vida de los beneficiarios y servir de interlocutor entre los beneficiarios y los encargados de promover el desarrollo social visualizando los sectores y áreas vulnerables donde existen personas en pobreza o pobreza extrema.</a:t>
            </a:r>
          </a:p>
          <a:p>
            <a:pPr>
              <a:buNone/>
            </a:pPr>
            <a:endParaRPr lang="es-ES" sz="1600" u="sng" dirty="0" smtClean="0"/>
          </a:p>
          <a:p>
            <a:pPr>
              <a:buNone/>
            </a:pPr>
            <a:endParaRPr lang="es-ES" sz="1600" dirty="0" smtClean="0"/>
          </a:p>
          <a:p>
            <a:pPr>
              <a:buNone/>
            </a:pPr>
            <a:endParaRPr lang="es-ES" sz="1600" dirty="0" smtClean="0"/>
          </a:p>
          <a:p>
            <a:pPr>
              <a:buNone/>
            </a:pPr>
            <a:r>
              <a:rPr lang="es-ES" sz="1600" dirty="0" smtClean="0"/>
              <a:t>	</a:t>
            </a:r>
            <a:endParaRPr lang="es-E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517</Words>
  <Application>Microsoft Office PowerPoint</Application>
  <PresentationFormat>Presentación en pantalla (4:3)</PresentationFormat>
  <Paragraphs>82</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Century Gothic</vt:lpstr>
      <vt:lpstr>Tema de Office</vt:lpstr>
      <vt:lpstr>GESTIÓN TERRITORIAL</vt:lpstr>
      <vt:lpstr>Introducción</vt:lpstr>
      <vt:lpstr>Gestión  Territorial</vt:lpstr>
      <vt:lpstr>Líneas guía para la ejecución de la gestión territorial</vt:lpstr>
      <vt:lpstr>Herramientas de  Gestión  Territorial</vt:lpstr>
      <vt:lpstr>Organigrama departamental de la Dirección de Coordinación y Organización</vt:lpstr>
      <vt:lpstr>Roles y funciones del los delegados y facilitadores</vt:lpstr>
      <vt:lpstr>Presentación de PowerPoint</vt:lpstr>
      <vt:lpstr>Presentación de PowerPoint</vt:lpstr>
    </vt:vector>
  </TitlesOfParts>
  <Company>MIDES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TERRITORIAL</dc:title>
  <dc:creator>mmurga</dc:creator>
  <cp:lastModifiedBy>denis ordoñez</cp:lastModifiedBy>
  <cp:revision>64</cp:revision>
  <dcterms:created xsi:type="dcterms:W3CDTF">2014-03-12T19:52:26Z</dcterms:created>
  <dcterms:modified xsi:type="dcterms:W3CDTF">2014-03-24T21:22:02Z</dcterms:modified>
</cp:coreProperties>
</file>